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2" r:id="rId3"/>
    <p:sldId id="261" r:id="rId4"/>
    <p:sldId id="262" r:id="rId5"/>
    <p:sldId id="274" r:id="rId6"/>
    <p:sldId id="278" r:id="rId7"/>
    <p:sldId id="277" r:id="rId8"/>
    <p:sldId id="276" r:id="rId9"/>
    <p:sldId id="275" r:id="rId10"/>
    <p:sldId id="272" r:id="rId11"/>
    <p:sldId id="270" r:id="rId12"/>
    <p:sldId id="281" r:id="rId13"/>
    <p:sldId id="269" r:id="rId14"/>
    <p:sldId id="268" r:id="rId15"/>
    <p:sldId id="267" r:id="rId16"/>
    <p:sldId id="266" r:id="rId17"/>
    <p:sldId id="265" r:id="rId18"/>
    <p:sldId id="283" r:id="rId19"/>
    <p:sldId id="26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3CA642"/>
    <a:srgbClr val="FF5050"/>
    <a:srgbClr val="FF7C80"/>
    <a:srgbClr val="FFCCCC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3"/>
    <p:restoredTop sz="94291" autoAdjust="0"/>
  </p:normalViewPr>
  <p:slideViewPr>
    <p:cSldViewPr>
      <p:cViewPr>
        <p:scale>
          <a:sx n="70" d="100"/>
          <a:sy n="70" d="100"/>
        </p:scale>
        <p:origin x="130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3A000-ED91-614A-B6F3-F14CF7832117}" type="datetimeFigureOut">
              <a:rPr lang="en-US" smtClean="0"/>
              <a:t>12/31/2019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D2FBA-2019-3449-9D1C-649F6B1FD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87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MY" dirty="0"/>
              <a:t>Part of haemophilia comprehensive care, where the administration of replacement therapy is done outside hospitals, with its safety and effectiveness closely supervised.</a:t>
            </a:r>
            <a:r>
              <a:rPr lang="en-MY" baseline="30000" dirty="0"/>
              <a:t>62, level III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dirty="0"/>
              <a:t>Home therapy allows immediate access to clotting factor.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MY" dirty="0"/>
              <a:t>The earlier the factor is initiated, ideally within two hours of bleeding onset, the faster the bleeding will resolve.</a:t>
            </a:r>
            <a:r>
              <a:rPr lang="en-MY" baseline="30000" dirty="0"/>
              <a:t>2</a:t>
            </a:r>
            <a:r>
              <a:rPr lang="en-MY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D2FBA-2019-3449-9D1C-649F6B1FD3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65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dirty="0"/>
              <a:t>PWH who practice home therapy have better QoL compared with those who do not.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MY" dirty="0"/>
              <a:t>They have a lower risk of hospitalisation for bleeding (RR=0.8, 95% CI 0.7 to 0.9).</a:t>
            </a:r>
            <a:r>
              <a:rPr lang="en-MY" baseline="30000" dirty="0"/>
              <a:t>63, II-2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D2FBA-2019-3449-9D1C-649F6B1FD3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1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06922-F3C1-4DFE-AE9B-581DC3C92D79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05992-7406-456B-AF35-550858FDC44C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3A85B-643F-473F-9090-BA086FB8ED5A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13114-4475-4EFD-8B63-D058F133F0AE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EA0DD-4C2B-46D8-91B6-DFB5A0ACA8DC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D197-B074-45F0-967A-7498717A2BA6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F4BE-F69A-49C2-8DEA-11B24239191E}" type="datetime1">
              <a:rPr lang="en-US" smtClean="0"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8E22-3422-4720-ADA4-C3B1DA723F26}" type="datetime1">
              <a:rPr lang="en-US" smtClean="0"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92072-9F64-49F7-B6CE-A9B2B46E9856}" type="datetime1">
              <a:rPr lang="en-US" smtClean="0"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9E619-703F-4EAB-97A1-EC6055798BA5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DC32-55DF-401F-9968-55DE2B9744A5}" type="datetime1">
              <a:rPr lang="en-US" smtClean="0"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236FC-5563-47D5-9F89-A04BEEB1666B}" type="datetime1">
              <a:rPr lang="en-US" smtClean="0"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704" y="2257175"/>
            <a:ext cx="7651443" cy="1470025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 err="1">
                <a:solidFill>
                  <a:srgbClr val="000000"/>
                </a:solidFill>
              </a:rPr>
              <a:t>Haemophilia</a:t>
            </a:r>
            <a:br>
              <a:rPr lang="en-US" altLang="en-US" sz="4900" b="1" dirty="0">
                <a:solidFill>
                  <a:srgbClr val="000000"/>
                </a:solidFill>
              </a:rPr>
            </a:br>
            <a:br>
              <a:rPr lang="en-US" sz="2200" dirty="0"/>
            </a:br>
            <a:r>
              <a:rPr lang="en-US" b="1" dirty="0"/>
              <a:t>Home Therapy &amp; Adherence/HMTAC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1100" y="4991100"/>
            <a:ext cx="64008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</a:rPr>
              <a:t>Ms. Wong Shu Ping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Pharmacist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Hospital Ampang  </a:t>
            </a:r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8674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050" y="228600"/>
            <a:ext cx="1575154" cy="24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82A9E-0FBA-4540-8A91-9BBF20991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05"/>
            <a:ext cx="8229600" cy="1143000"/>
          </a:xfrm>
        </p:spPr>
        <p:txBody>
          <a:bodyPr/>
          <a:lstStyle/>
          <a:p>
            <a:r>
              <a:rPr lang="en-MY" b="1" dirty="0"/>
              <a:t>Venous Access</a:t>
            </a:r>
            <a:r>
              <a:rPr lang="en-MY" b="1" baseline="-25000" dirty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/>
            <a:r>
              <a:rPr lang="en-MY" dirty="0"/>
              <a:t>Arteriovenous fistula</a:t>
            </a:r>
          </a:p>
          <a:p>
            <a:pPr marL="723900" lvl="1" indent="-368300">
              <a:buFont typeface="Courier New" panose="02070309020205020404" pitchFamily="49" charset="0"/>
              <a:buChar char="o"/>
            </a:pPr>
            <a:r>
              <a:rPr lang="en-MY" dirty="0">
                <a:sym typeface="Wingdings" pitchFamily="2" charset="2"/>
              </a:rPr>
              <a:t>feasible but </a:t>
            </a:r>
            <a:r>
              <a:rPr lang="en-MY" dirty="0"/>
              <a:t>only in centres with expertise </a:t>
            </a:r>
          </a:p>
          <a:p>
            <a:pPr marL="723900" lvl="1" indent="-368300">
              <a:buFont typeface="Courier New" panose="02070309020205020404" pitchFamily="49" charset="0"/>
              <a:buChar char="o"/>
            </a:pPr>
            <a:r>
              <a:rPr lang="en-MY" dirty="0"/>
              <a:t>risks: inadequate maturation and hypertrophy of the fistula arm.</a:t>
            </a:r>
            <a:r>
              <a:rPr lang="en-MY" baseline="30000" dirty="0"/>
              <a:t>67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196CF86-0FFF-4692-8BDA-C3A7CEA85767}"/>
              </a:ext>
            </a:extLst>
          </p:cNvPr>
          <p:cNvSpPr txBox="1"/>
          <p:nvPr/>
        </p:nvSpPr>
        <p:spPr>
          <a:xfrm>
            <a:off x="723900" y="5181600"/>
            <a:ext cx="7810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67. Mancuso ME, et al. </a:t>
            </a:r>
            <a:r>
              <a:rPr lang="en-US" sz="1400" dirty="0" err="1"/>
              <a:t>Haematologica</a:t>
            </a:r>
            <a:r>
              <a:rPr lang="en-US" sz="1400" dirty="0"/>
              <a:t>. 2009;94(5):687-692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F9934-25C5-42DB-A431-8A33FF410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7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341"/>
            <a:ext cx="8229600" cy="1143000"/>
          </a:xfrm>
        </p:spPr>
        <p:txBody>
          <a:bodyPr/>
          <a:lstStyle/>
          <a:p>
            <a:r>
              <a:rPr lang="en-US" b="1" dirty="0"/>
              <a:t>Adherence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Definition: </a:t>
            </a:r>
            <a:r>
              <a:rPr lang="en-MY" dirty="0">
                <a:solidFill>
                  <a:srgbClr val="FF0000"/>
                </a:solidFill>
              </a:rPr>
              <a:t>extent to which a person’s behaviour</a:t>
            </a:r>
            <a:r>
              <a:rPr lang="en-MY" dirty="0"/>
              <a:t> on taking medication, following diet, and/or executing lifestyle changes </a:t>
            </a:r>
            <a:r>
              <a:rPr lang="en-MY" dirty="0">
                <a:solidFill>
                  <a:srgbClr val="FF0000"/>
                </a:solidFill>
              </a:rPr>
              <a:t>corresponds</a:t>
            </a:r>
            <a:r>
              <a:rPr lang="en-MY" dirty="0"/>
              <a:t> with </a:t>
            </a:r>
            <a:r>
              <a:rPr lang="en-MY" dirty="0">
                <a:solidFill>
                  <a:srgbClr val="FF0000"/>
                </a:solidFill>
              </a:rPr>
              <a:t>agreed recommendations </a:t>
            </a:r>
            <a:r>
              <a:rPr lang="en-MY" dirty="0"/>
              <a:t>from a </a:t>
            </a:r>
            <a:r>
              <a:rPr lang="en-MY" dirty="0">
                <a:solidFill>
                  <a:srgbClr val="FF0000"/>
                </a:solidFill>
              </a:rPr>
              <a:t>healthcare</a:t>
            </a:r>
            <a:r>
              <a:rPr lang="en-MY" dirty="0"/>
              <a:t> provider.</a:t>
            </a:r>
            <a:r>
              <a:rPr lang="en-MY" baseline="30000" dirty="0"/>
              <a:t>68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CE1056C-AF6D-4C23-BC0B-329A8EBD3E4B}"/>
              </a:ext>
            </a:extLst>
          </p:cNvPr>
          <p:cNvSpPr txBox="1"/>
          <p:nvPr/>
        </p:nvSpPr>
        <p:spPr>
          <a:xfrm>
            <a:off x="685800" y="5410200"/>
            <a:ext cx="7696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68. Adherence to Long-term Therapy - Evidence for Action. (Available at:  </a:t>
            </a:r>
          </a:p>
          <a:p>
            <a:r>
              <a:rPr lang="en-US" sz="1400" dirty="0"/>
              <a:t>       http://apps.who.int/medicinedocs/en/d/Js4883e/6.html#Js4883e.6.1.1)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8EB43-0442-4A61-B9EA-8B200810B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66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Adherence</a:t>
            </a:r>
            <a:r>
              <a:rPr lang="en-US" b="1" baseline="-25000" dirty="0"/>
              <a:t>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MY" baseline="30000" dirty="0"/>
          </a:p>
          <a:p>
            <a:r>
              <a:rPr lang="en-MY" dirty="0">
                <a:solidFill>
                  <a:srgbClr val="FF0000"/>
                </a:solidFill>
              </a:rPr>
              <a:t>Life-long dedication </a:t>
            </a:r>
            <a:r>
              <a:rPr lang="en-MY" dirty="0"/>
              <a:t>&amp; adherence to prophylactic therapy 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dirty="0"/>
              <a:t>prevent bleeding 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dirty="0"/>
              <a:t>maintain good health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DD685-B9EC-4CFA-AABE-813DA145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766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"/>
            <a:ext cx="8229600" cy="1143000"/>
          </a:xfrm>
        </p:spPr>
        <p:txBody>
          <a:bodyPr/>
          <a:lstStyle/>
          <a:p>
            <a:r>
              <a:rPr lang="en-MY" b="1" dirty="0"/>
              <a:t>Factors influencing adherence </a:t>
            </a:r>
            <a:endParaRPr lang="en-MY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936DEF4-CC48-BF44-9A1D-DC1ED983F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4525963"/>
          </a:xfrm>
        </p:spPr>
        <p:txBody>
          <a:bodyPr>
            <a:normAutofit lnSpcReduction="10000"/>
          </a:bodyPr>
          <a:lstStyle/>
          <a:p>
            <a:r>
              <a:rPr lang="en-MY" sz="3000" dirty="0">
                <a:solidFill>
                  <a:srgbClr val="0432FF"/>
                </a:solidFill>
              </a:rPr>
              <a:t>Motivators</a:t>
            </a:r>
            <a:r>
              <a:rPr lang="en-MY" sz="3000" dirty="0">
                <a:solidFill>
                  <a:srgbClr val="3CA642"/>
                </a:solidFill>
              </a:rPr>
              <a:t> </a:t>
            </a:r>
            <a:r>
              <a:rPr lang="en-MY" sz="3000" dirty="0"/>
              <a:t>for adherence: 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2400" dirty="0"/>
              <a:t>experience of bleeding symptoms (p&lt;0.05)</a:t>
            </a:r>
            <a:r>
              <a:rPr lang="en-MY" sz="2400" baseline="30000" dirty="0"/>
              <a:t>69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2400" dirty="0"/>
              <a:t>good relationship with HCP (p&lt;0.001)</a:t>
            </a:r>
            <a:r>
              <a:rPr lang="en-MY" sz="2400" baseline="30000" dirty="0"/>
              <a:t>69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2400" dirty="0"/>
              <a:t>haemophilia perceived as a highly chronic condition (p=0.003)</a:t>
            </a:r>
            <a:r>
              <a:rPr lang="en-MY" sz="2400" baseline="30000" dirty="0"/>
              <a:t>70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2400" dirty="0"/>
              <a:t>positive belief in necessity of treatment (p&lt;0.01)</a:t>
            </a:r>
            <a:r>
              <a:rPr lang="en-MY" sz="2400" baseline="30000" dirty="0"/>
              <a:t>69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2400" dirty="0"/>
              <a:t>less negative emotions (p=0.023)</a:t>
            </a:r>
            <a:r>
              <a:rPr lang="en-MY" sz="2400" baseline="30000" dirty="0"/>
              <a:t> 70</a:t>
            </a:r>
            <a:endParaRPr lang="en-MY" sz="2400" dirty="0"/>
          </a:p>
          <a:p>
            <a:r>
              <a:rPr lang="en-MY" sz="3000" dirty="0">
                <a:solidFill>
                  <a:srgbClr val="FF0000"/>
                </a:solidFill>
              </a:rPr>
              <a:t>Barriers </a:t>
            </a:r>
            <a:r>
              <a:rPr lang="en-MY" sz="3000" dirty="0"/>
              <a:t>for adherence:</a:t>
            </a:r>
            <a:r>
              <a:rPr lang="en-MY" sz="3000" baseline="30000" dirty="0"/>
              <a:t>69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2400" dirty="0"/>
              <a:t>absence or infrequent bleeding symptoms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2400" dirty="0"/>
              <a:t>increasing age (older patients) (p=0.002) 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7B7A9A-05F4-4916-92DD-A9750DB9AB2F}"/>
              </a:ext>
            </a:extLst>
          </p:cNvPr>
          <p:cNvSpPr txBox="1"/>
          <p:nvPr/>
        </p:nvSpPr>
        <p:spPr>
          <a:xfrm>
            <a:off x="689059" y="5344180"/>
            <a:ext cx="7769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69. Schrijvers LH, et al. </a:t>
            </a:r>
            <a:r>
              <a:rPr lang="en-US" sz="1400" dirty="0" err="1"/>
              <a:t>Haemophilia</a:t>
            </a:r>
            <a:r>
              <a:rPr lang="en-US" sz="1400" dirty="0"/>
              <a:t>. 2013.19(3):355-361</a:t>
            </a:r>
          </a:p>
          <a:p>
            <a:r>
              <a:rPr lang="en-US" sz="1400" dirty="0"/>
              <a:t>70. </a:t>
            </a:r>
            <a:r>
              <a:rPr lang="en-US" sz="1400" dirty="0" err="1"/>
              <a:t>Lamiani</a:t>
            </a:r>
            <a:r>
              <a:rPr lang="en-US" sz="1400" dirty="0"/>
              <a:t> G, et al. </a:t>
            </a:r>
            <a:r>
              <a:rPr lang="en-US" sz="1400" dirty="0" err="1"/>
              <a:t>Haemophilia</a:t>
            </a:r>
            <a:r>
              <a:rPr lang="en-US" sz="1400" dirty="0"/>
              <a:t>. 2015;21(5):598-604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526FE4-4C55-4432-A67F-A20D81FB9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089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" y="15081"/>
            <a:ext cx="8229600" cy="1143000"/>
          </a:xfrm>
        </p:spPr>
        <p:txBody>
          <a:bodyPr>
            <a:normAutofit/>
          </a:bodyPr>
          <a:lstStyle/>
          <a:p>
            <a:r>
              <a:rPr lang="en-MY" b="1" dirty="0"/>
              <a:t>Measures to improve adherence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869" y="1112837"/>
            <a:ext cx="8229600" cy="4525963"/>
          </a:xfrm>
        </p:spPr>
        <p:txBody>
          <a:bodyPr>
            <a:normAutofit/>
          </a:bodyPr>
          <a:lstStyle/>
          <a:p>
            <a:r>
              <a:rPr lang="en-MY" dirty="0"/>
              <a:t>Adequate time and resources allocated for family adherence </a:t>
            </a:r>
            <a:r>
              <a:rPr lang="en-MY" dirty="0">
                <a:solidFill>
                  <a:srgbClr val="0432FF"/>
                </a:solidFill>
              </a:rPr>
              <a:t>education</a:t>
            </a:r>
            <a:r>
              <a:rPr lang="en-MY" dirty="0"/>
              <a:t>.</a:t>
            </a:r>
            <a:r>
              <a:rPr lang="en-MY" baseline="30000" dirty="0"/>
              <a:t>71</a:t>
            </a:r>
          </a:p>
          <a:p>
            <a:r>
              <a:rPr lang="en-MY" dirty="0"/>
              <a:t>Promote interventions aiming at PWHs’ </a:t>
            </a:r>
            <a:r>
              <a:rPr lang="en-MY" dirty="0">
                <a:solidFill>
                  <a:srgbClr val="0432FF"/>
                </a:solidFill>
              </a:rPr>
              <a:t>acceptance</a:t>
            </a:r>
            <a:r>
              <a:rPr lang="en-MY" dirty="0"/>
              <a:t> of their chronic condition.</a:t>
            </a:r>
            <a:r>
              <a:rPr lang="en-MY" baseline="30000" dirty="0"/>
              <a:t>70</a:t>
            </a:r>
          </a:p>
          <a:p>
            <a:r>
              <a:rPr lang="en-MY" dirty="0">
                <a:solidFill>
                  <a:srgbClr val="0432FF"/>
                </a:solidFill>
              </a:rPr>
              <a:t>Target</a:t>
            </a:r>
            <a:r>
              <a:rPr lang="en-MY" dirty="0"/>
              <a:t> </a:t>
            </a:r>
            <a:r>
              <a:rPr lang="en-MY" dirty="0">
                <a:solidFill>
                  <a:srgbClr val="0432FF"/>
                </a:solidFill>
              </a:rPr>
              <a:t>young adults </a:t>
            </a:r>
            <a:r>
              <a:rPr lang="en-MY" dirty="0"/>
              <a:t>- transitioning from adolescence and assuming primary responsibility for their haemophilia care.</a:t>
            </a:r>
            <a:r>
              <a:rPr lang="en-MY" baseline="30000" dirty="0"/>
              <a:t>71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5C49B35-D740-4782-A390-2135EE0855F6}"/>
              </a:ext>
            </a:extLst>
          </p:cNvPr>
          <p:cNvSpPr txBox="1"/>
          <p:nvPr/>
        </p:nvSpPr>
        <p:spPr>
          <a:xfrm>
            <a:off x="687408" y="5257800"/>
            <a:ext cx="7542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71. Witkop ML, et al. </a:t>
            </a:r>
            <a:r>
              <a:rPr lang="en-US" sz="1400" dirty="0" err="1"/>
              <a:t>Haemophilia</a:t>
            </a:r>
            <a:r>
              <a:rPr lang="en-US" sz="1400" dirty="0"/>
              <a:t>. 2016;22(4):e245-250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3934C-F680-414B-91F9-09C7E5074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86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" y="2171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Haemophilia Medication Therapy Adherence Clinic (HMTAC)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MY" dirty="0"/>
              <a:t>HMTAC 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dirty="0"/>
              <a:t>adherence programme in Malaysia 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dirty="0"/>
              <a:t>trained pharmacists 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dirty="0"/>
              <a:t>structured modules 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dirty="0"/>
              <a:t>assist PWH and caregivers:</a:t>
            </a:r>
          </a:p>
          <a:p>
            <a:pPr lvl="2" indent="-420688">
              <a:buFont typeface="Wingdings" panose="05000000000000000000" pitchFamily="2" charset="2"/>
              <a:buChar char="Ø"/>
            </a:pPr>
            <a:r>
              <a:rPr lang="en-MY" dirty="0"/>
              <a:t>understand haemophilia and its treatment </a:t>
            </a:r>
          </a:p>
          <a:p>
            <a:pPr lvl="2" indent="-420688">
              <a:buFont typeface="Wingdings" panose="05000000000000000000" pitchFamily="2" charset="2"/>
              <a:buChar char="Ø"/>
            </a:pPr>
            <a:r>
              <a:rPr lang="en-MY" dirty="0"/>
              <a:t>identify healthy lifestyle decisions which may impact bleeding tendencies and factor concentrate use </a:t>
            </a:r>
          </a:p>
          <a:p>
            <a:pPr lvl="2" indent="-420688">
              <a:buFont typeface="Wingdings" panose="05000000000000000000" pitchFamily="2" charset="2"/>
              <a:buChar char="Ø"/>
            </a:pPr>
            <a:r>
              <a:rPr lang="en-MY" dirty="0"/>
              <a:t>utilise HMTAC team members for queries or feedback on problems </a:t>
            </a:r>
          </a:p>
          <a:p>
            <a:pPr lvl="2" indent="-420688">
              <a:buFont typeface="Wingdings" panose="05000000000000000000" pitchFamily="2" charset="2"/>
              <a:buChar char="Ø"/>
            </a:pPr>
            <a:r>
              <a:rPr lang="en-MY" dirty="0"/>
              <a:t>maintain good attendance at work or school 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40550-DEE1-4388-8756-41219D024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64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68925A69-9F0B-8C49-A6E2-0E16054FF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MY" b="1" dirty="0"/>
              <a:t>Objectives and benefits of HMTAC</a:t>
            </a:r>
            <a:endParaRPr lang="en-US" b="1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91E8908-3DE5-B045-BEC3-53B8ABB2E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MY" dirty="0"/>
              <a:t>to help PWH </a:t>
            </a:r>
            <a:r>
              <a:rPr lang="en-MY" dirty="0">
                <a:solidFill>
                  <a:srgbClr val="FF0000"/>
                </a:solidFill>
              </a:rPr>
              <a:t>understand and treat </a:t>
            </a:r>
            <a:r>
              <a:rPr lang="en-MY" dirty="0"/>
              <a:t>haemophilia</a:t>
            </a:r>
          </a:p>
          <a:p>
            <a:r>
              <a:rPr lang="en-MY" dirty="0"/>
              <a:t>to support PWH and their family through continuous supervision of all </a:t>
            </a:r>
            <a:r>
              <a:rPr lang="en-MY" dirty="0">
                <a:solidFill>
                  <a:srgbClr val="FF0000"/>
                </a:solidFill>
              </a:rPr>
              <a:t>pharmacotherapy</a:t>
            </a:r>
            <a:r>
              <a:rPr lang="en-MY" dirty="0"/>
              <a:t> related to bleeding disorders </a:t>
            </a:r>
          </a:p>
          <a:p>
            <a:r>
              <a:rPr lang="en-MY" dirty="0"/>
              <a:t>to educate and </a:t>
            </a:r>
            <a:r>
              <a:rPr lang="en-MY" dirty="0">
                <a:solidFill>
                  <a:srgbClr val="FF0000"/>
                </a:solidFill>
              </a:rPr>
              <a:t>empower </a:t>
            </a:r>
            <a:r>
              <a:rPr lang="en-MY" dirty="0"/>
              <a:t>PWH to be </a:t>
            </a:r>
            <a:r>
              <a:rPr lang="en-MY" dirty="0">
                <a:solidFill>
                  <a:srgbClr val="FF0000"/>
                </a:solidFill>
              </a:rPr>
              <a:t>independent </a:t>
            </a:r>
            <a:r>
              <a:rPr lang="en-MY" dirty="0"/>
              <a:t>and be able to do home therapy </a:t>
            </a:r>
          </a:p>
          <a:p>
            <a:r>
              <a:rPr lang="en-MY" dirty="0"/>
              <a:t>to </a:t>
            </a:r>
            <a:r>
              <a:rPr lang="en-MY" dirty="0">
                <a:solidFill>
                  <a:srgbClr val="FF0000"/>
                </a:solidFill>
              </a:rPr>
              <a:t>lower morbidity </a:t>
            </a:r>
            <a:r>
              <a:rPr lang="en-MY" dirty="0"/>
              <a:t>and to provide long-term </a:t>
            </a:r>
            <a:r>
              <a:rPr lang="en-MY" dirty="0">
                <a:solidFill>
                  <a:srgbClr val="FF0000"/>
                </a:solidFill>
              </a:rPr>
              <a:t>cost-effective care 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1778B8-AE91-426B-ABD5-EA910ADF6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7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Recommendation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80C1F9B-997A-1E4E-8DDE-952712E5D6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120899"/>
            <a:ext cx="8943588" cy="153669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1901C-43A4-4D15-8CBC-BF0C71BA7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42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Take home Messages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7FC8B19-ED07-2B41-82FA-B8C9A7913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219199"/>
            <a:ext cx="7848602" cy="433657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Home therapy allows immediate access to clotting factor, which increases QoL and reduces risk of </a:t>
            </a:r>
            <a:r>
              <a:rPr lang="en-US" dirty="0" err="1"/>
              <a:t>hospitalisation</a:t>
            </a:r>
            <a:r>
              <a:rPr lang="en-US" dirty="0"/>
              <a:t>.</a:t>
            </a:r>
          </a:p>
          <a:p>
            <a:r>
              <a:rPr lang="en-US" dirty="0"/>
              <a:t>However, PWH and caregivers must be adequately educated and well trained prior to commencement and the home therapy be closely supervised.</a:t>
            </a:r>
          </a:p>
          <a:p>
            <a:r>
              <a:rPr lang="en-US" dirty="0"/>
              <a:t>Adherence should be emphasized to ensure success of therapy.</a:t>
            </a:r>
          </a:p>
          <a:p>
            <a:r>
              <a:rPr lang="en-US" dirty="0"/>
              <a:t>HMTAC is an important </a:t>
            </a:r>
            <a:r>
              <a:rPr lang="en-US" dirty="0" err="1"/>
              <a:t>programme</a:t>
            </a:r>
            <a:r>
              <a:rPr lang="en-US" dirty="0"/>
              <a:t> to ensure the success of home therapy and life-long adherence.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64771-0EEE-442D-A533-DA41C0007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985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0D1685-3C54-4346-94AE-E3ECAA4D6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" y="-11341"/>
            <a:ext cx="8229600" cy="1143000"/>
          </a:xfrm>
        </p:spPr>
        <p:txBody>
          <a:bodyPr/>
          <a:lstStyle/>
          <a:p>
            <a:r>
              <a:rPr lang="en-MY" b="1" dirty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dirty="0"/>
              <a:t>To learn about haemophilia on:</a:t>
            </a:r>
          </a:p>
          <a:p>
            <a:pPr lvl="1" indent="-385763"/>
            <a:r>
              <a:rPr lang="en-MY" dirty="0"/>
              <a:t>benefits and requirements of home therapy</a:t>
            </a:r>
          </a:p>
          <a:p>
            <a:pPr lvl="1" indent="-385763"/>
            <a:r>
              <a:rPr lang="en-MY" dirty="0"/>
              <a:t>venous access for home therapy infusion</a:t>
            </a:r>
          </a:p>
          <a:p>
            <a:pPr lvl="1" indent="-385763"/>
            <a:r>
              <a:rPr lang="en-MY" dirty="0"/>
              <a:t>adherence and purpose of Haemophilia Medication Adherence Clinic (HMTAC)</a:t>
            </a:r>
          </a:p>
          <a:p>
            <a:pPr marL="514350" indent="-514350">
              <a:buFont typeface="+mj-lt"/>
              <a:buAutoNum type="arabicPeriod"/>
            </a:pPr>
            <a:endParaRPr lang="en-MY" dirty="0"/>
          </a:p>
          <a:p>
            <a:pPr marL="514350" indent="-514350">
              <a:buFont typeface="+mj-lt"/>
              <a:buAutoNum type="arabicPeriod"/>
            </a:pPr>
            <a:endParaRPr lang="en-MY" dirty="0"/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DF88F7-E2A5-479D-9DA6-5FABE2C71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20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19"/>
            <a:ext cx="8229600" cy="1143000"/>
          </a:xfrm>
        </p:spPr>
        <p:txBody>
          <a:bodyPr/>
          <a:lstStyle/>
          <a:p>
            <a:r>
              <a:rPr lang="en-MY" b="1" dirty="0"/>
              <a:t>Home Therapy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 descr="Image result for hospital">
            <a:extLst>
              <a:ext uri="{FF2B5EF4-FFF2-40B4-BE49-F238E27FC236}">
                <a16:creationId xmlns:a16="http://schemas.microsoft.com/office/drawing/2014/main" id="{84F4876C-026F-174C-B5BC-D7FA586BB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613" y="996604"/>
            <a:ext cx="3947633" cy="210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C3E466-2B71-0040-94ED-15D0682149C8}"/>
              </a:ext>
            </a:extLst>
          </p:cNvPr>
          <p:cNvSpPr txBox="1"/>
          <p:nvPr/>
        </p:nvSpPr>
        <p:spPr>
          <a:xfrm>
            <a:off x="3276600" y="1675591"/>
            <a:ext cx="2362200" cy="707886"/>
          </a:xfrm>
          <a:prstGeom prst="rect">
            <a:avLst/>
          </a:prstGeom>
          <a:solidFill>
            <a:srgbClr val="FFFF00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/>
              <a:t>Haemophilia</a:t>
            </a:r>
            <a:r>
              <a:rPr lang="en-US" sz="2000" dirty="0"/>
              <a:t> Comprehensive Care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CF6228-2EA8-F648-A43F-81F20EA9D962}"/>
              </a:ext>
            </a:extLst>
          </p:cNvPr>
          <p:cNvSpPr/>
          <p:nvPr/>
        </p:nvSpPr>
        <p:spPr>
          <a:xfrm>
            <a:off x="2483884" y="4058604"/>
            <a:ext cx="792716" cy="208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6" descr="Image result for getting infusion at home cartoon">
            <a:extLst>
              <a:ext uri="{FF2B5EF4-FFF2-40B4-BE49-F238E27FC236}">
                <a16:creationId xmlns:a16="http://schemas.microsoft.com/office/drawing/2014/main" id="{60A11AB7-68FB-1140-98CE-F4AB7260EA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00"/>
          <a:stretch/>
        </p:blipFill>
        <p:spPr bwMode="auto">
          <a:xfrm>
            <a:off x="6087832" y="3559579"/>
            <a:ext cx="1921713" cy="160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612x443 School Building Clipart, Explore Pictures">
            <a:extLst>
              <a:ext uri="{FF2B5EF4-FFF2-40B4-BE49-F238E27FC236}">
                <a16:creationId xmlns:a16="http://schemas.microsoft.com/office/drawing/2014/main" id="{6AC8D0DC-3B72-A148-91DB-FC44F11BF6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0" t="10383" r="4160" b="4458"/>
          <a:stretch/>
        </p:blipFill>
        <p:spPr bwMode="auto">
          <a:xfrm>
            <a:off x="1134455" y="4476440"/>
            <a:ext cx="1921713" cy="130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Image result for office cartoon">
            <a:extLst>
              <a:ext uri="{FF2B5EF4-FFF2-40B4-BE49-F238E27FC236}">
                <a16:creationId xmlns:a16="http://schemas.microsoft.com/office/drawing/2014/main" id="{9C91211E-EFED-884F-BAE2-40FBD7567C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4713" r="11000" b="18351"/>
          <a:stretch/>
        </p:blipFill>
        <p:spPr bwMode="auto">
          <a:xfrm>
            <a:off x="3671015" y="5188159"/>
            <a:ext cx="1387645" cy="158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598963C-4BCA-3A49-9954-776A5A9E0733}"/>
              </a:ext>
            </a:extLst>
          </p:cNvPr>
          <p:cNvCxnSpPr>
            <a:cxnSpLocks/>
          </p:cNvCxnSpPr>
          <p:nvPr/>
        </p:nvCxnSpPr>
        <p:spPr>
          <a:xfrm>
            <a:off x="4376522" y="3559579"/>
            <a:ext cx="1" cy="1612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55FE960-7162-6343-A3FA-F1B1ADAD048E}"/>
              </a:ext>
            </a:extLst>
          </p:cNvPr>
          <p:cNvCxnSpPr>
            <a:cxnSpLocks/>
          </p:cNvCxnSpPr>
          <p:nvPr/>
        </p:nvCxnSpPr>
        <p:spPr>
          <a:xfrm>
            <a:off x="4364838" y="3543219"/>
            <a:ext cx="1889408" cy="72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806182D-925B-B245-AC90-40A936372549}"/>
              </a:ext>
            </a:extLst>
          </p:cNvPr>
          <p:cNvCxnSpPr>
            <a:cxnSpLocks/>
          </p:cNvCxnSpPr>
          <p:nvPr/>
        </p:nvCxnSpPr>
        <p:spPr>
          <a:xfrm flipH="1">
            <a:off x="2286000" y="3541076"/>
            <a:ext cx="2090523" cy="813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4">
            <a:extLst>
              <a:ext uri="{FF2B5EF4-FFF2-40B4-BE49-F238E27FC236}">
                <a16:creationId xmlns:a16="http://schemas.microsoft.com/office/drawing/2014/main" id="{77B24450-FEDF-0944-A28B-34051B64CD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41" t="9693" r="4348" b="19325"/>
          <a:stretch/>
        </p:blipFill>
        <p:spPr bwMode="auto">
          <a:xfrm>
            <a:off x="3509941" y="4045944"/>
            <a:ext cx="1625065" cy="102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Explosion 1 39">
            <a:extLst>
              <a:ext uri="{FF2B5EF4-FFF2-40B4-BE49-F238E27FC236}">
                <a16:creationId xmlns:a16="http://schemas.microsoft.com/office/drawing/2014/main" id="{A54EB6EA-319A-AF42-912B-818EF0CBAF1D}"/>
              </a:ext>
            </a:extLst>
          </p:cNvPr>
          <p:cNvSpPr/>
          <p:nvPr/>
        </p:nvSpPr>
        <p:spPr>
          <a:xfrm>
            <a:off x="2908137" y="2912239"/>
            <a:ext cx="3355503" cy="1054467"/>
          </a:xfrm>
          <a:prstGeom prst="irregularSeal1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Immediate access to factors</a:t>
            </a:r>
          </a:p>
        </p:txBody>
      </p:sp>
      <p:sp>
        <p:nvSpPr>
          <p:cNvPr id="41" name="Explosion 1 40">
            <a:extLst>
              <a:ext uri="{FF2B5EF4-FFF2-40B4-BE49-F238E27FC236}">
                <a16:creationId xmlns:a16="http://schemas.microsoft.com/office/drawing/2014/main" id="{47A6048D-DFCA-924A-9E32-B2C1831467F6}"/>
              </a:ext>
            </a:extLst>
          </p:cNvPr>
          <p:cNvSpPr/>
          <p:nvPr/>
        </p:nvSpPr>
        <p:spPr>
          <a:xfrm>
            <a:off x="5196365" y="5244408"/>
            <a:ext cx="3947633" cy="1404042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Ideal treatment goal: </a:t>
            </a:r>
          </a:p>
          <a:p>
            <a:pPr algn="ctr"/>
            <a:r>
              <a:rPr lang="en-US" dirty="0"/>
              <a:t>2 hours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03A362-1EA6-46F5-BD3C-50F2B0D60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14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771"/>
            <a:ext cx="8229600" cy="1143000"/>
          </a:xfrm>
        </p:spPr>
        <p:txBody>
          <a:bodyPr/>
          <a:lstStyle/>
          <a:p>
            <a:r>
              <a:rPr lang="en-MY" b="1" dirty="0"/>
              <a:t>Home Therapy 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2" name="Picture 4" descr="Image result for quality of life icon">
            <a:extLst>
              <a:ext uri="{FF2B5EF4-FFF2-40B4-BE49-F238E27FC236}">
                <a16:creationId xmlns:a16="http://schemas.microsoft.com/office/drawing/2014/main" id="{092379AA-36BB-B44D-BFA4-6E88EC2198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7857" r="10769" b="25000"/>
          <a:stretch/>
        </p:blipFill>
        <p:spPr bwMode="auto">
          <a:xfrm>
            <a:off x="1181101" y="1995169"/>
            <a:ext cx="25146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EC37B1-61B6-574E-B42D-D00016D7EB18}"/>
              </a:ext>
            </a:extLst>
          </p:cNvPr>
          <p:cNvSpPr txBox="1"/>
          <p:nvPr/>
        </p:nvSpPr>
        <p:spPr>
          <a:xfrm>
            <a:off x="1295400" y="4004309"/>
            <a:ext cx="2177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Quality of Life (QoL)</a:t>
            </a:r>
          </a:p>
        </p:txBody>
      </p:sp>
      <p:pic>
        <p:nvPicPr>
          <p:cNvPr id="2054" name="Picture 6" descr="Image result for hospitalization cartoon">
            <a:extLst>
              <a:ext uri="{FF2B5EF4-FFF2-40B4-BE49-F238E27FC236}">
                <a16:creationId xmlns:a16="http://schemas.microsoft.com/office/drawing/2014/main" id="{AE9897E0-242C-EC48-95A2-384057BC4A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6" r="30500"/>
          <a:stretch/>
        </p:blipFill>
        <p:spPr bwMode="auto">
          <a:xfrm>
            <a:off x="4572000" y="2971800"/>
            <a:ext cx="2514600" cy="181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660DD419-0D26-A84E-B181-860E069F8A24}"/>
              </a:ext>
            </a:extLst>
          </p:cNvPr>
          <p:cNvSpPr/>
          <p:nvPr/>
        </p:nvSpPr>
        <p:spPr>
          <a:xfrm>
            <a:off x="6590219" y="2801417"/>
            <a:ext cx="4572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7570BE-76B1-8C47-962D-F1D73C120AC0}"/>
              </a:ext>
            </a:extLst>
          </p:cNvPr>
          <p:cNvSpPr/>
          <p:nvPr/>
        </p:nvSpPr>
        <p:spPr>
          <a:xfrm>
            <a:off x="3962400" y="1600200"/>
            <a:ext cx="37267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2400" dirty="0"/>
              <a:t>Lower risk of hospitalisation for bleeding (RR=0.8, 95% CI 0.7 to 0.9).</a:t>
            </a:r>
            <a:r>
              <a:rPr lang="en-MY" sz="2400" baseline="30000" dirty="0"/>
              <a:t>1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35557C-DA49-4700-9A9E-47C1666DB83A}"/>
              </a:ext>
            </a:extLst>
          </p:cNvPr>
          <p:cNvSpPr txBox="1"/>
          <p:nvPr/>
        </p:nvSpPr>
        <p:spPr>
          <a:xfrm>
            <a:off x="723903" y="5334361"/>
            <a:ext cx="7962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400" dirty="0" err="1"/>
              <a:t>Soucie</a:t>
            </a:r>
            <a:r>
              <a:rPr lang="en-US" sz="1400" dirty="0"/>
              <a:t> JM, et al. </a:t>
            </a:r>
            <a:r>
              <a:rPr lang="en-US" sz="1400" dirty="0" err="1"/>
              <a:t>Haemophilia</a:t>
            </a:r>
            <a:r>
              <a:rPr lang="en-US" sz="1400" dirty="0"/>
              <a:t>. 2001;7(2):198-206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F21D50-F84B-496F-B797-A509BAB48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37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19050"/>
            <a:ext cx="8229600" cy="1143000"/>
          </a:xfrm>
        </p:spPr>
        <p:txBody>
          <a:bodyPr/>
          <a:lstStyle/>
          <a:p>
            <a:r>
              <a:rPr lang="en-MY" b="1" dirty="0"/>
              <a:t>Requirements for Home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7" y="1010756"/>
            <a:ext cx="7227565" cy="4405913"/>
          </a:xfrm>
        </p:spPr>
        <p:txBody>
          <a:bodyPr>
            <a:normAutofit fontScale="40000" lnSpcReduction="20000"/>
          </a:bodyPr>
          <a:lstStyle/>
          <a:p>
            <a:pPr marL="360363" indent="-360363">
              <a:buFont typeface="+mj-lt"/>
              <a:buAutoNum type="arabicPeriod"/>
            </a:pPr>
            <a:r>
              <a:rPr lang="en-MY" sz="7000" dirty="0"/>
              <a:t>Education and training</a:t>
            </a:r>
          </a:p>
          <a:p>
            <a:pPr marL="360363" indent="-360363">
              <a:buFont typeface="+mj-lt"/>
              <a:buAutoNum type="arabicPeriod"/>
            </a:pPr>
            <a:r>
              <a:rPr lang="en-MY" sz="7000" dirty="0"/>
              <a:t>Close supervision of its safety and efficacy</a:t>
            </a:r>
          </a:p>
          <a:p>
            <a:r>
              <a:rPr lang="en-MY" sz="5900" dirty="0"/>
              <a:t>Education should include:</a:t>
            </a:r>
            <a:r>
              <a:rPr lang="en-MY" sz="5900" baseline="30000" dirty="0"/>
              <a:t>2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5000" dirty="0"/>
              <a:t>general knowledge of haemophilia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5000" dirty="0"/>
              <a:t>recognition of bleeds and common complications 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5000" dirty="0"/>
              <a:t>first aid measures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5000" dirty="0"/>
              <a:t>dosage calculation, preparation, storage and administration of clotting factor concentrates 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5000" dirty="0"/>
              <a:t>aseptic techniques and venepuncture techniques (or access of central venous catheter)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5000" dirty="0"/>
              <a:t>record keeping</a:t>
            </a:r>
          </a:p>
          <a:p>
            <a:pPr lvl="1" indent="-382588">
              <a:buFont typeface="Courier New" panose="02070309020205020404" pitchFamily="49" charset="0"/>
              <a:buChar char="o"/>
            </a:pPr>
            <a:r>
              <a:rPr lang="en-MY" sz="5000" dirty="0"/>
              <a:t>proper storage and disposal of needles/sharps, and handling of blood spills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6EF0698-0B7B-4D1E-9C80-01C216C653B0}"/>
              </a:ext>
            </a:extLst>
          </p:cNvPr>
          <p:cNvSpPr txBox="1"/>
          <p:nvPr/>
        </p:nvSpPr>
        <p:spPr>
          <a:xfrm>
            <a:off x="843915" y="5486400"/>
            <a:ext cx="79952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 World Federation of </a:t>
            </a:r>
            <a:r>
              <a:rPr lang="en-US" sz="1400" dirty="0" err="1"/>
              <a:t>Haemophilia</a:t>
            </a:r>
            <a:r>
              <a:rPr lang="en-US" sz="1400" dirty="0"/>
              <a:t>. Guidelines for the Management of </a:t>
            </a:r>
            <a:r>
              <a:rPr lang="en-US" sz="1400" dirty="0" err="1"/>
              <a:t>Haemophilia</a:t>
            </a:r>
            <a:r>
              <a:rPr lang="en-US" sz="1400" dirty="0"/>
              <a:t> (2nd Edition).   </a:t>
            </a:r>
          </a:p>
          <a:p>
            <a:r>
              <a:rPr lang="en-US" sz="1400" dirty="0"/>
              <a:t>     Montréal: Blackwell Publishing Ltd; 2012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DF374-0A02-47E5-8FA6-154AD40BC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95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MY" b="1" dirty="0"/>
              <a:t>Home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" y="1425897"/>
            <a:ext cx="7772400" cy="4567196"/>
          </a:xfrm>
        </p:spPr>
        <p:txBody>
          <a:bodyPr>
            <a:normAutofit lnSpcReduction="10000"/>
          </a:bodyPr>
          <a:lstStyle/>
          <a:p>
            <a:r>
              <a:rPr lang="en-MY" dirty="0"/>
              <a:t>E-learning programme improves knowledge and skills of PWH on home treatment (p=0.002).</a:t>
            </a:r>
            <a:r>
              <a:rPr lang="en-MY" baseline="30000" dirty="0"/>
              <a:t>3</a:t>
            </a:r>
          </a:p>
          <a:p>
            <a:endParaRPr lang="en-MY" baseline="30000" dirty="0"/>
          </a:p>
          <a:p>
            <a:endParaRPr lang="en-MY" baseline="30000" dirty="0"/>
          </a:p>
          <a:p>
            <a:endParaRPr lang="en-MY" baseline="30000" dirty="0"/>
          </a:p>
          <a:p>
            <a:endParaRPr lang="en-MY" baseline="30000" dirty="0"/>
          </a:p>
          <a:p>
            <a:endParaRPr lang="en-MY" baseline="30000" dirty="0"/>
          </a:p>
          <a:p>
            <a:pPr marL="0" indent="0">
              <a:buNone/>
            </a:pPr>
            <a:endParaRPr lang="nl-NL" sz="1200" dirty="0"/>
          </a:p>
          <a:p>
            <a:pPr marL="0" indent="0">
              <a:buNone/>
            </a:pPr>
            <a:endParaRPr lang="nl-NL" sz="1200" dirty="0"/>
          </a:p>
          <a:p>
            <a:pPr marL="0" indent="0">
              <a:spcBef>
                <a:spcPts val="0"/>
              </a:spcBef>
              <a:buNone/>
            </a:pPr>
            <a:endParaRPr lang="nl-NL" sz="1400" dirty="0"/>
          </a:p>
          <a:p>
            <a:pPr marL="0" indent="0">
              <a:spcBef>
                <a:spcPts val="0"/>
              </a:spcBef>
              <a:buNone/>
            </a:pPr>
            <a:endParaRPr lang="nl-NL" sz="1400" dirty="0"/>
          </a:p>
          <a:p>
            <a:pPr marL="0" indent="0">
              <a:spcBef>
                <a:spcPts val="0"/>
              </a:spcBef>
              <a:buNone/>
            </a:pPr>
            <a:r>
              <a:rPr lang="nl-NL" sz="1400" dirty="0"/>
              <a:t>     3. Mulders G, et al. </a:t>
            </a:r>
            <a:r>
              <a:rPr lang="en-US" sz="1400" dirty="0"/>
              <a:t>Haemophilia.2012;18(5):693-698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DCB89A1-A1B5-664B-B3AB-BF60E689B3FA}"/>
              </a:ext>
            </a:extLst>
          </p:cNvPr>
          <p:cNvSpPr/>
          <p:nvPr/>
        </p:nvSpPr>
        <p:spPr>
          <a:xfrm>
            <a:off x="720090" y="3173728"/>
            <a:ext cx="7216140" cy="1729741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Haemophilia</a:t>
            </a:r>
            <a:r>
              <a:rPr lang="en-US" sz="2400" dirty="0">
                <a:solidFill>
                  <a:schemeClr val="bg1"/>
                </a:solidFill>
              </a:rPr>
              <a:t> Medication Therapy Adherence Clinic (HMTAC)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Patient education module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 6 months !!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2FE786-6AB4-41C2-AA72-778048094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82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74" y="342989"/>
            <a:ext cx="8229600" cy="1143000"/>
          </a:xfrm>
        </p:spPr>
        <p:txBody>
          <a:bodyPr>
            <a:normAutofit/>
          </a:bodyPr>
          <a:lstStyle/>
          <a:p>
            <a:r>
              <a:rPr lang="en-MY" b="1" dirty="0"/>
              <a:t>Recommendation 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526F1A8-9E25-974F-978D-C2E5D95AD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633479"/>
            <a:ext cx="8765262" cy="10241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DF79A-AC27-4E60-BB9B-37AA4EE96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65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"/>
            <a:ext cx="8229600" cy="1143000"/>
          </a:xfrm>
        </p:spPr>
        <p:txBody>
          <a:bodyPr>
            <a:normAutofit/>
          </a:bodyPr>
          <a:lstStyle/>
          <a:p>
            <a:r>
              <a:rPr lang="en-MY" b="1" dirty="0"/>
              <a:t>Venous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430" y="1146810"/>
            <a:ext cx="8229600" cy="436975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MY" dirty="0"/>
              <a:t>Peripheral venous access </a:t>
            </a:r>
            <a:r>
              <a:rPr lang="en-MY" dirty="0">
                <a:sym typeface="Wingdings" pitchFamily="2" charset="2"/>
              </a:rPr>
              <a:t> </a:t>
            </a:r>
            <a:r>
              <a:rPr lang="en-MY" dirty="0"/>
              <a:t>route of choice</a:t>
            </a:r>
          </a:p>
          <a:p>
            <a:pPr marL="514350" indent="-514350">
              <a:buFont typeface="+mj-lt"/>
              <a:buAutoNum type="arabicPeriod"/>
            </a:pPr>
            <a:r>
              <a:rPr lang="en-MY" dirty="0"/>
              <a:t>Central venous access device (CVAD)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MY" dirty="0"/>
              <a:t>facilitates administration in young children (small and difficult veins).</a:t>
            </a:r>
            <a:r>
              <a:rPr lang="en-MY" baseline="30000" dirty="0"/>
              <a:t>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MY" dirty="0"/>
              <a:t>indicated in PWH with difficult venous access requiring ITI or prophylaxis.</a:t>
            </a:r>
            <a:r>
              <a:rPr lang="en-MY" baseline="30000" dirty="0"/>
              <a:t>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MY" dirty="0"/>
              <a:t>inserted and used only in centres with CVAD expertise.</a:t>
            </a:r>
            <a:r>
              <a:rPr lang="en-MY" baseline="30000" dirty="0"/>
              <a:t>2; 4</a:t>
            </a:r>
          </a:p>
          <a:p>
            <a:pPr marL="457200" lvl="1" indent="0">
              <a:buNone/>
            </a:pPr>
            <a:endParaRPr lang="en-MY" baseline="30000" dirty="0"/>
          </a:p>
          <a:p>
            <a:pPr marL="457200" lvl="1" indent="0">
              <a:buNone/>
            </a:pPr>
            <a:endParaRPr lang="en-MY" baseline="30000" dirty="0"/>
          </a:p>
          <a:p>
            <a:pPr marL="457200" lvl="1" indent="0">
              <a:buNone/>
            </a:pPr>
            <a:endParaRPr lang="en-MY" baseline="30000" dirty="0"/>
          </a:p>
          <a:p>
            <a:pPr marL="457200" lvl="1" indent="0">
              <a:buNone/>
            </a:pPr>
            <a:endParaRPr lang="en-MY" baseline="30000" dirty="0"/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36EA8ED-A168-4876-9A29-0FE9FCCE8F2C}"/>
              </a:ext>
            </a:extLst>
          </p:cNvPr>
          <p:cNvSpPr txBox="1"/>
          <p:nvPr/>
        </p:nvSpPr>
        <p:spPr>
          <a:xfrm>
            <a:off x="762000" y="5311263"/>
            <a:ext cx="807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4. </a:t>
            </a:r>
            <a:r>
              <a:rPr lang="en-US" sz="1400" dirty="0" err="1"/>
              <a:t>Vepsäläinen</a:t>
            </a:r>
            <a:r>
              <a:rPr lang="en-US" sz="1400" dirty="0"/>
              <a:t> K, al. </a:t>
            </a:r>
            <a:r>
              <a:rPr lang="en-US" sz="1400" dirty="0" err="1"/>
              <a:t>Haemophilia</a:t>
            </a:r>
            <a:r>
              <a:rPr lang="en-US" sz="1400" dirty="0"/>
              <a:t>. 2015;21(6):747-753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FDF04-77FE-422A-BC11-2C2F66DB8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460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088" y="15240"/>
            <a:ext cx="8229600" cy="1143000"/>
          </a:xfrm>
        </p:spPr>
        <p:txBody>
          <a:bodyPr/>
          <a:lstStyle/>
          <a:p>
            <a:r>
              <a:rPr lang="en-MY" b="1" dirty="0"/>
              <a:t>Venous Access</a:t>
            </a:r>
            <a:r>
              <a:rPr lang="en-MY" b="1" baseline="-25000" dirty="0"/>
              <a:t>2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687" y="990600"/>
            <a:ext cx="7890513" cy="4525963"/>
          </a:xfrm>
        </p:spPr>
        <p:txBody>
          <a:bodyPr>
            <a:normAutofit/>
          </a:bodyPr>
          <a:lstStyle/>
          <a:p>
            <a:pPr marL="355600" lvl="1" indent="-3556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200" dirty="0"/>
              <a:t>Potential complications of CVAD:</a:t>
            </a:r>
            <a:r>
              <a:rPr lang="en-MY" sz="3200" baseline="30000" dirty="0"/>
              <a:t>2; 65</a:t>
            </a:r>
            <a:endParaRPr lang="en-MY" sz="3200" dirty="0"/>
          </a:p>
          <a:p>
            <a:pPr marL="723900" lvl="2" indent="-3683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risk of surgery</a:t>
            </a:r>
          </a:p>
          <a:p>
            <a:pPr marL="723900" lvl="2" indent="-3683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infection</a:t>
            </a:r>
          </a:p>
          <a:p>
            <a:pPr marL="723900" lvl="2" indent="-3683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mechanical complication</a:t>
            </a:r>
          </a:p>
          <a:p>
            <a:pPr marL="723900" lvl="2" indent="-3683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thrombosis</a:t>
            </a:r>
            <a:r>
              <a:rPr lang="en-MY" sz="2800" baseline="30000" dirty="0"/>
              <a:t> </a:t>
            </a:r>
          </a:p>
          <a:p>
            <a:pPr marL="355600" lvl="1" indent="-3556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MY" sz="3200" dirty="0"/>
              <a:t>Risk factors for CVAD infections:</a:t>
            </a:r>
          </a:p>
          <a:p>
            <a:pPr marL="723900" lvl="2" indent="-3683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patient with inhibitors at insertion (p=0.0040)</a:t>
            </a:r>
            <a:r>
              <a:rPr lang="en-MY" sz="2800" baseline="30000" dirty="0"/>
              <a:t>65</a:t>
            </a:r>
          </a:p>
          <a:p>
            <a:pPr marL="723900" lvl="2" indent="-3683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age &lt; 6y/o at the time of insertion</a:t>
            </a:r>
            <a:r>
              <a:rPr lang="en-MY" sz="2800" baseline="30000" dirty="0"/>
              <a:t>66</a:t>
            </a:r>
          </a:p>
          <a:p>
            <a:pPr marL="723900" lvl="2" indent="-3683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external catheter devices compared to implanted ports</a:t>
            </a:r>
            <a:r>
              <a:rPr lang="en-MY" sz="2800" baseline="30000" dirty="0"/>
              <a:t>66</a:t>
            </a:r>
          </a:p>
          <a:p>
            <a:endParaRPr lang="en-US" sz="20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48D4E85-F9C5-493C-8E24-82C9875D1A29}"/>
              </a:ext>
            </a:extLst>
          </p:cNvPr>
          <p:cNvSpPr txBox="1"/>
          <p:nvPr/>
        </p:nvSpPr>
        <p:spPr>
          <a:xfrm>
            <a:off x="685800" y="54102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65. </a:t>
            </a:r>
            <a:r>
              <a:rPr lang="en-US" sz="1400" dirty="0" err="1"/>
              <a:t>Vepsäläinen</a:t>
            </a:r>
            <a:r>
              <a:rPr lang="en-US" sz="1400" dirty="0"/>
              <a:t> K, et al. </a:t>
            </a:r>
            <a:r>
              <a:rPr lang="en-US" sz="1400" dirty="0" err="1"/>
              <a:t>Haemophilia</a:t>
            </a:r>
            <a:r>
              <a:rPr lang="en-US" sz="1400" dirty="0"/>
              <a:t>. 2015;21(6):747-753</a:t>
            </a:r>
          </a:p>
          <a:p>
            <a:r>
              <a:rPr lang="fr-FR" sz="1400" dirty="0"/>
              <a:t>66. </a:t>
            </a:r>
            <a:r>
              <a:rPr lang="fr-FR" sz="1400" dirty="0" err="1"/>
              <a:t>Ewenstein</a:t>
            </a:r>
            <a:r>
              <a:rPr lang="fr-FR" sz="1400" dirty="0"/>
              <a:t> BM, et al. </a:t>
            </a:r>
            <a:r>
              <a:rPr lang="en-US" sz="1400" dirty="0" err="1"/>
              <a:t>Haemophilia</a:t>
            </a:r>
            <a:r>
              <a:rPr lang="en-US" sz="1400" dirty="0"/>
              <a:t>. 2004;10(5):629-648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F9F40-EBE7-4A2B-BD59-076691BAA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61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3860</TotalTime>
  <Words>1094</Words>
  <Application>Microsoft Office PowerPoint</Application>
  <PresentationFormat>On-screen Show (4:3)</PresentationFormat>
  <Paragraphs>187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Courier New</vt:lpstr>
      <vt:lpstr>Wingdings</vt:lpstr>
      <vt:lpstr>Office Theme</vt:lpstr>
      <vt:lpstr>Training of Core Trainers  CPG Management of Haemophilia  Home Therapy &amp; Adherence/HMTAC </vt:lpstr>
      <vt:lpstr>Learning Objectives</vt:lpstr>
      <vt:lpstr>Home Therapy</vt:lpstr>
      <vt:lpstr>Home Therapy </vt:lpstr>
      <vt:lpstr>Requirements for Home Therapy</vt:lpstr>
      <vt:lpstr>Home Therapy</vt:lpstr>
      <vt:lpstr>Recommendation </vt:lpstr>
      <vt:lpstr>Venous Access</vt:lpstr>
      <vt:lpstr>Venous Access2</vt:lpstr>
      <vt:lpstr>Venous Access2</vt:lpstr>
      <vt:lpstr>Adherence</vt:lpstr>
      <vt:lpstr>Adherence2</vt:lpstr>
      <vt:lpstr>Factors influencing adherence </vt:lpstr>
      <vt:lpstr>Measures to improve adherence </vt:lpstr>
      <vt:lpstr>Haemophilia Medication Therapy Adherence Clinic (HMTAC) </vt:lpstr>
      <vt:lpstr>Objectives and benefits of HMTAC</vt:lpstr>
      <vt:lpstr>Recommendation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55</cp:revision>
  <dcterms:created xsi:type="dcterms:W3CDTF">2019-04-12T03:15:03Z</dcterms:created>
  <dcterms:modified xsi:type="dcterms:W3CDTF">2019-12-31T08:30:34Z</dcterms:modified>
</cp:coreProperties>
</file>